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2" r:id="rId3"/>
    <p:sldId id="291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454DC"/>
    <a:srgbClr val="969696"/>
    <a:srgbClr val="333300"/>
    <a:srgbClr val="336699"/>
    <a:srgbClr val="B9BCF5"/>
    <a:srgbClr val="7B7DA5"/>
    <a:srgbClr val="505274"/>
    <a:srgbClr val="000000"/>
    <a:srgbClr val="C7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9112" autoAdjust="0"/>
  </p:normalViewPr>
  <p:slideViewPr>
    <p:cSldViewPr>
      <p:cViewPr>
        <p:scale>
          <a:sx n="70" d="100"/>
          <a:sy n="70" d="100"/>
        </p:scale>
        <p:origin x="-14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F2C4-0A42-432A-A6EE-4E26E46F6BE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88B8-FFEC-4299-8E72-6CCEC5692A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88B8-FFEC-4299-8E72-6CCEC5692A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0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7187-4219-4AB9-9467-935FA9CA075B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4E6D-0C29-4841-A988-89D010FE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5DBE-EF27-4F7C-8FE0-918AE3E6A8C3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198E-4BAB-4E8E-A7D9-2D6DB68CA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89B7-208A-47B9-9860-5F7D8FEDD10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5B51-F409-4B57-B05C-D4B81616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3E9F-A3EC-46FF-963C-8D659026C19F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95B6-D120-4CB0-A70A-03B866055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2008-EE79-4824-9C80-CEFFE23F1149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E8D3-D133-4D9F-93DC-B7718774C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7701-35EF-4448-9FFE-B2224CD4E9FF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1743-DA0A-44B7-8C6D-03D893CB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A6B8-B1B9-4ADE-AB12-3C64639DBD4D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0A41-4C3E-4521-B9DE-B31102A3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139C-BE6C-47F2-A5B5-BED1AC202F8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C1D1-FF85-4A36-B087-7B787887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9419-6810-4CE0-9058-10194E123B7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0D6C-B8CA-4133-90CA-CB840687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AAAF-2C97-4910-8F23-D97CD0ADAB55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9278-C2DE-4633-A374-8EA5B92A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7AB5-764B-4E9A-96DC-761F3D4FE87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89E-136F-4B8B-AA4E-7BFEBB50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8460F-A6A2-4C1F-A4C8-B7F682BC43D7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AACF6-8CD0-462C-A3E2-AF441147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youtube.com/watch?v=-1zo1pr2V0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0574" y="2154183"/>
            <a:ext cx="7558904" cy="319016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 algn="ctr">
              <a:spcBef>
                <a:spcPct val="20000"/>
              </a:spcBef>
            </a:pP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7423" r="4357" b="3593"/>
          <a:stretch>
            <a:fillRect/>
          </a:stretch>
        </p:blipFill>
        <p:spPr bwMode="auto">
          <a:xfrm>
            <a:off x="508083" y="200728"/>
            <a:ext cx="923550" cy="9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619" y="303145"/>
            <a:ext cx="642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CP Foods</a:t>
            </a:r>
            <a:r>
              <a:rPr lang="ru-RU" sz="4000" b="1" dirty="0" smtClean="0">
                <a:solidFill>
                  <a:srgbClr val="002060"/>
                </a:solidFill>
              </a:rPr>
              <a:t> Россия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4" y="2154183"/>
            <a:ext cx="7214300" cy="46591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0083" y="1113447"/>
            <a:ext cx="5345723" cy="947401"/>
            <a:chOff x="395535" y="1257463"/>
            <a:chExt cx="5345723" cy="947401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95535" y="1257463"/>
              <a:ext cx="5345723" cy="443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982" tIns="40032" rIns="76982" bIns="40032" anchor="ctr"/>
            <a:lstStyle/>
            <a:p>
              <a:pPr algn="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презентация </a:t>
              </a:r>
              <a:r>
                <a:rPr lang="ru-RU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</a:p>
          </p:txBody>
        </p:sp>
        <p:sp>
          <p:nvSpPr>
            <p:cNvPr id="4" name="Chevron 3"/>
            <p:cNvSpPr/>
            <p:nvPr/>
          </p:nvSpPr>
          <p:spPr>
            <a:xfrm>
              <a:off x="546686" y="1412088"/>
              <a:ext cx="639706" cy="720768"/>
            </a:xfrm>
            <a:prstGeom prst="chevron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331640" y="1761519"/>
              <a:ext cx="4409618" cy="443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982" tIns="40032" rIns="76982" bIns="40032" anchor="ctr"/>
            <a:lstStyle/>
            <a:p>
              <a:pPr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февраль </a:t>
              </a:r>
              <a:r>
                <a:rPr lang="ru-RU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76872"/>
            <a:ext cx="589443" cy="5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9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1858"/>
            <a:ext cx="82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импортные продукты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997460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73038" algn="just"/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импортирует пельмени Вон тон с креветкой, пельмени вон тон с лапшой и креветкой, а также лапшу Пад Тай.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Данная линия замороженной пищи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так же как и большинство продовольственных продуктов С.Р. получила сертификат 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HACCP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Международной Организации по Стандартизации 9002 и 14001, а также свидетельство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OHSAS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18001.</a:t>
            </a:r>
            <a:endParaRPr lang="ru-RU" sz="16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/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107504" y="1029331"/>
            <a:ext cx="5184576" cy="254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самый большой в мире производитель- поставщик  креветки и рыбы и  самый большой в мире экспортер черной тигровой креветки в США, Японию, Европу, Китай, Южную Корею, Тайвань и Австралию. Собственные исследовательские центры культивации креветки позволяют компании исследовать уже существующие виды и образовывать новые с наилучшими характеристиками и свойствами (тайская пресноводная креветка, Рубиновая рыба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89" y="2814716"/>
            <a:ext cx="2736304" cy="2088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4" y="1092937"/>
            <a:ext cx="3848195" cy="196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45" y="3792108"/>
            <a:ext cx="2520280" cy="1218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11910"/>
          <a:stretch/>
        </p:blipFill>
        <p:spPr>
          <a:xfrm>
            <a:off x="769412" y="3725790"/>
            <a:ext cx="1432724" cy="1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1</a:t>
            </a:r>
            <a:r>
              <a:rPr lang="en-US" sz="1100" b="1" dirty="0" smtClean="0">
                <a:solidFill>
                  <a:srgbClr val="002060"/>
                </a:solidFill>
              </a:rPr>
              <a:t>0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1858"/>
            <a:ext cx="82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онтакты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520" y="980728"/>
            <a:ext cx="8601737" cy="5544616"/>
            <a:chOff x="251520" y="980728"/>
            <a:chExt cx="8601737" cy="5544616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4427984" y="2996952"/>
              <a:ext cx="4392488" cy="2088232"/>
            </a:xfrm>
            <a:prstGeom prst="roundRect">
              <a:avLst/>
            </a:prstGeom>
            <a:solidFill>
              <a:srgbClr val="002060"/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u="sng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трудоустройства  и прохождения производственной практики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8-49663-6-24-56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Заполненные анкеты и резюме направляйте на электронный адрес 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hr@cpfrussia.ru</a:t>
              </a:r>
              <a:endParaRPr lang="ru-RU" sz="1400" b="1" dirty="0" smtClean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финансовым вопросам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8-49663-6-12-55</a:t>
              </a:r>
            </a:p>
            <a:p>
              <a:pPr algn="ctr"/>
              <a:endParaRPr lang="ru-RU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" name="Прямоугольник 5"/>
            <p:cNvSpPr/>
            <p:nvPr/>
          </p:nvSpPr>
          <p:spPr>
            <a:xfrm>
              <a:off x="4676793" y="5169651"/>
              <a:ext cx="41764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Общество с ограниченной ответственностью</a:t>
              </a:r>
            </a:p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 «Чароен Покпанд Фудс </a:t>
              </a:r>
            </a:p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(зарубежные инвестиции)» ,(ООО «СПФО»)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140500 Московская область, г.Луховицы, ул.Пушкина, 8-й км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8-49663-4-19-63 (секретарь), 8-4966-6-19-24 (факс) </a:t>
              </a:r>
              <a:b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</a:br>
              <a:r>
                <a:rPr lang="en-US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cpfo@cpfrussia.ru</a:t>
              </a:r>
              <a:endParaRPr lang="ru-RU" sz="12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Скругленный прямоугольник 6"/>
            <p:cNvSpPr/>
            <p:nvPr/>
          </p:nvSpPr>
          <p:spPr>
            <a:xfrm>
              <a:off x="251520" y="5439456"/>
              <a:ext cx="3966032" cy="1085888"/>
            </a:xfrm>
            <a:prstGeom prst="roundRect">
              <a:avLst/>
            </a:prstGeom>
            <a:solidFill>
              <a:srgbClr val="00206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По вопросам приобретению свинины живым весом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Арефьева Аврора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8-916-482-29-15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" name="Скругленный прямоугольник 7"/>
            <p:cNvSpPr/>
            <p:nvPr/>
          </p:nvSpPr>
          <p:spPr>
            <a:xfrm>
              <a:off x="251520" y="2996952"/>
              <a:ext cx="3960440" cy="2232248"/>
            </a:xfrm>
            <a:prstGeom prst="roundRect">
              <a:avLst/>
            </a:prstGeom>
            <a:solidFill>
              <a:srgbClr val="002060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приобретению охлажденного мясосырья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FFFF00"/>
                  </a:solidFill>
                  <a:latin typeface="Arial Narrow" pitchFamily="34" charset="0"/>
                </a:rPr>
                <a:t>(полутуши свиные, 1 и 2 категория) и</a:t>
              </a: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 свинины мелкокусковой замороженной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8-49663-4-19-63 доб.128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Стрельцов Иван (менеджер по продажам)              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8-929-512-92-56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Макаров Александр (менеджер по продажам)        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8-926-528-57-63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Хруслова Наталья (директор по продажам)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8-962-273-84-82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7" name="Скругленный прямоугольник 8"/>
            <p:cNvSpPr/>
            <p:nvPr/>
          </p:nvSpPr>
          <p:spPr>
            <a:xfrm>
              <a:off x="4427984" y="980728"/>
              <a:ext cx="4392488" cy="1872208"/>
            </a:xfrm>
            <a:prstGeom prst="roundRect">
              <a:avLst/>
            </a:prstGeom>
            <a:solidFill>
              <a:srgbClr val="00206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defRPr/>
              </a:pP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По вопросам приобретения </a:t>
              </a:r>
            </a:p>
            <a:p>
              <a:pPr algn="ctr" eaLnBrk="0" hangingPunct="0">
                <a:defRPr/>
              </a:pP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замороженных полутуш  (четвертей) свиных</a:t>
              </a:r>
              <a: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,</a:t>
              </a:r>
              <a:b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ru-RU" sz="1400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 а также </a:t>
              </a: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брендированной продукции:</a:t>
              </a:r>
            </a:p>
            <a:p>
              <a:pPr algn="ctr" eaLnBrk="0" hangingPunct="0">
                <a:defRPr/>
              </a:pPr>
              <a: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/>
              </a:r>
              <a:b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Московский филиал: г.Москва, ул.Дубининская, д.27   </a:t>
              </a:r>
            </a:p>
            <a:p>
              <a:pPr algn="ctr" eaLnBrk="0" hangingPunct="0">
                <a:defRPr/>
              </a:pPr>
              <a: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8-499-235-74-97    </a:t>
              </a:r>
              <a:r>
                <a:rPr lang="en-US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sergey.tee@gmail.com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9"/>
            <p:cNvSpPr/>
            <p:nvPr/>
          </p:nvSpPr>
          <p:spPr>
            <a:xfrm>
              <a:off x="251520" y="980728"/>
              <a:ext cx="3960440" cy="1872208"/>
            </a:xfrm>
            <a:prstGeom prst="roundRect">
              <a:avLst/>
            </a:prstGeom>
            <a:solidFill>
              <a:srgbClr val="002060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приобретения комбикормов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8-49663-6-11-06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(департамент продаж)</a:t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8-49663-6-11-06</a:t>
              </a:r>
              <a:r>
                <a:rPr lang="ru-RU" sz="1400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(факс)</a:t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Перфишкин Александр (руководитель отдела продаж (региональный)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8-903-570-40-03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Фетисов Алексей (ведущий менеджер по продажам)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8-916-469-42-27</a:t>
              </a:r>
              <a:endParaRPr lang="ru-RU" sz="1400" b="1" dirty="0" smtClean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" y="935182"/>
          <a:ext cx="9151815" cy="289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Image" r:id="rId3" imgW="5663492" imgH="3326984" progId="">
                  <p:embed/>
                </p:oleObj>
              </mc:Choice>
              <mc:Fallback>
                <p:oleObj name="Image" r:id="rId3" imgW="5663492" imgH="33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" y="935182"/>
                        <a:ext cx="9151815" cy="289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0400" y="3198229"/>
            <a:ext cx="8913600" cy="72953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 algn="ctr">
              <a:spcBef>
                <a:spcPct val="20000"/>
              </a:spcBef>
            </a:pP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98284" y="3365309"/>
            <a:ext cx="5345723" cy="443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7423" r="4357" b="3593"/>
          <a:stretch>
            <a:fillRect/>
          </a:stretch>
        </p:blipFill>
        <p:spPr bwMode="auto">
          <a:xfrm>
            <a:off x="7908637" y="1237399"/>
            <a:ext cx="913159" cy="9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" y="3373474"/>
            <a:ext cx="2770849" cy="192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62" y="4307431"/>
            <a:ext cx="2354940" cy="1567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10639"/>
            <a:ext cx="2475531" cy="16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17"/>
          <p:cNvSpPr txBox="1">
            <a:spLocks/>
          </p:cNvSpPr>
          <p:nvPr/>
        </p:nvSpPr>
        <p:spPr bwMode="auto">
          <a:xfrm>
            <a:off x="323528" y="1268760"/>
            <a:ext cx="3501994" cy="9374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endParaRPr lang="ru-RU" sz="24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22" y="9807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1 -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41807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47"/>
          <p:cNvSpPr/>
          <p:nvPr/>
        </p:nvSpPr>
        <p:spPr>
          <a:xfrm>
            <a:off x="241620" y="6245416"/>
            <a:ext cx="6102699" cy="54374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468560" y="8408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15" name="Содержимое 17"/>
          <p:cNvSpPr txBox="1">
            <a:spLocks/>
          </p:cNvSpPr>
          <p:nvPr/>
        </p:nvSpPr>
        <p:spPr bwMode="auto">
          <a:xfrm>
            <a:off x="135900" y="971271"/>
            <a:ext cx="3558920" cy="1401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</a:t>
            </a:r>
            <a:r>
              <a:rPr lang="ru-RU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начала свою деятельность в Таиланде в 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 г., </a:t>
            </a: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совершив восхождение от скромного семейного бизнеса по продаже семян до  одного из крупнейших в мире 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публичных агропромышленных холдингов </a:t>
            </a:r>
          </a:p>
          <a:p>
            <a:pPr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" name="Прямоугольник 57"/>
          <p:cNvSpPr/>
          <p:nvPr/>
        </p:nvSpPr>
        <p:spPr>
          <a:xfrm>
            <a:off x="132331" y="2451952"/>
            <a:ext cx="6106344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 основным активом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roup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которую входят компании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инвестициями в 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такие отрасли как: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телекоммуникации,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анки, девелопмент,  розничная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торговля,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рестораны быстрого питания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др. 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Foods</a:t>
            </a:r>
            <a:r>
              <a:rPr lang="en-US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уникальную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мирового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сельского хозяйства глубину вертикальной интеграции бизнеса.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 владеет собственными полями, комбикормовыми заводами, перерабатывающими предприятиями, продуктовыми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розничными сетями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ресторанами быстрого питания. 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-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вертикально - интегрированный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публичный бизнес с инвестициями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мира, включая Россию, продажами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более, чем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стран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 и оборотом около 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млрд.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достижения компании: 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#1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мировом рынке производителей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комбикормов (25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млн.тонн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год)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на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мировом рынке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мяса свинины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1,5 млн.тонн в год)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#5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мировом рынке мяса птицы (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год)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крупнейших мировых производителей аквакультуры (300 тыс.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год) 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переработки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(500 тыс.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7" name="Рисунок 55" descr="карта.jpg"/>
          <p:cNvPicPr>
            <a:picLocks noChangeAspect="1"/>
          </p:cNvPicPr>
          <p:nvPr/>
        </p:nvPicPr>
        <p:blipFill rotWithShape="1">
          <a:blip r:embed="rId5" cstate="print"/>
          <a:srcRect l="2703" t="5766" r="5405" b="12505"/>
          <a:stretch/>
        </p:blipFill>
        <p:spPr>
          <a:xfrm>
            <a:off x="3694820" y="914746"/>
            <a:ext cx="2448272" cy="13492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08090" y="918551"/>
            <a:ext cx="2690464" cy="4033690"/>
            <a:chOff x="6130008" y="980728"/>
            <a:chExt cx="2690464" cy="4033690"/>
          </a:xfrm>
        </p:grpSpPr>
        <p:pic>
          <p:nvPicPr>
            <p:cNvPr id="19" name="Рисунок 5" descr="kitchen-of-the-world RU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176" y="980728"/>
              <a:ext cx="2590800" cy="3888432"/>
            </a:xfrm>
            <a:prstGeom prst="rect">
              <a:avLst/>
            </a:prstGeom>
            <a:effectLst>
              <a:outerShdw blurRad="584200" dist="88900" dir="15360000" sx="96000" sy="96000" algn="bl" rotWithShape="0">
                <a:prstClr val="black">
                  <a:alpha val="72000"/>
                </a:prstClr>
              </a:outerShdw>
            </a:effectLst>
          </p:spPr>
        </p:pic>
        <p:sp>
          <p:nvSpPr>
            <p:cNvPr id="21" name="Скругленный прямоугольник 39"/>
            <p:cNvSpPr/>
            <p:nvPr/>
          </p:nvSpPr>
          <p:spPr>
            <a:xfrm>
              <a:off x="6130008" y="3284984"/>
              <a:ext cx="2690464" cy="1729434"/>
            </a:xfrm>
            <a:prstGeom prst="roundRect">
              <a:avLst/>
            </a:prstGeom>
            <a:solidFill>
              <a:srgbClr val="F0E2D0"/>
            </a:solidFill>
            <a:ln w="25400">
              <a:solidFill>
                <a:srgbClr val="EEDF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Глобальная миссия </a:t>
              </a:r>
              <a:r>
                <a:rPr lang="en-US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</a:t>
              </a:r>
              <a:r>
                <a:rPr lang="ru-RU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Foods </a:t>
              </a:r>
              <a:r>
                <a:rPr lang="ru-RU" sz="13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стать «кухней мира», производя продукты питания, максимально удовлетворяющие потребности каждого покупателя во разных странах мира</a:t>
              </a:r>
              <a:endPara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кругленный прямоугольник 59"/>
          <p:cNvSpPr/>
          <p:nvPr/>
        </p:nvSpPr>
        <p:spPr>
          <a:xfrm>
            <a:off x="6639957" y="5085184"/>
            <a:ext cx="2271578" cy="819573"/>
          </a:xfrm>
          <a:prstGeom prst="roundRect">
            <a:avLst/>
          </a:prstGeom>
          <a:solidFill>
            <a:srgbClr val="D7E2D6"/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Корпоративный фильм о деятельности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http://www.youtube.com/watch?v=-1zo1pr2V0E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2 -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41" y="6220704"/>
            <a:ext cx="590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Аббревиатура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Charoen Pokphand</a:t>
            </a:r>
            <a:r>
              <a:rPr lang="ru-RU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Foods </a:t>
            </a:r>
            <a:r>
              <a:rPr lang="ru-RU" sz="14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переводится </a:t>
            </a:r>
            <a:r>
              <a:rPr lang="ru-RU" sz="14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русский язык как</a:t>
            </a: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дарующий радость» 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006" y="105772"/>
            <a:ext cx="8229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3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50" y="1379030"/>
            <a:ext cx="8994091" cy="4754254"/>
            <a:chOff x="70350" y="1379030"/>
            <a:chExt cx="8994091" cy="47542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" t="15589" r="1919" b="14588"/>
            <a:stretch/>
          </p:blipFill>
          <p:spPr>
            <a:xfrm>
              <a:off x="70350" y="1379030"/>
              <a:ext cx="8994091" cy="470649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55576" y="1484784"/>
              <a:ext cx="1728192" cy="576064"/>
              <a:chOff x="755576" y="1484784"/>
              <a:chExt cx="1728192" cy="57606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Британия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ерерабатывающий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завод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07704" y="2140659"/>
              <a:ext cx="1728192" cy="515501"/>
              <a:chOff x="755576" y="1484784"/>
              <a:chExt cx="1728192" cy="57606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Бельгия</a:t>
                </a:r>
                <a:endParaRPr lang="ru-RU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b="1" dirty="0">
                    <a:solidFill>
                      <a:srgbClr val="002060"/>
                    </a:solidFill>
                  </a:rPr>
                  <a:t>П</a:t>
                </a:r>
                <a:r>
                  <a:rPr lang="ru-RU" sz="1000" b="1" dirty="0" smtClean="0">
                    <a:solidFill>
                      <a:srgbClr val="002060"/>
                    </a:solidFill>
                  </a:rPr>
                  <a:t>ерерабатывающий </a:t>
                </a:r>
                <a:r>
                  <a:rPr lang="ru-RU" sz="1000" b="1" dirty="0">
                    <a:solidFill>
                      <a:srgbClr val="002060"/>
                    </a:solidFill>
                  </a:rPr>
                  <a:t>завод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07904" y="1556792"/>
              <a:ext cx="1765346" cy="689799"/>
              <a:chOff x="755576" y="1484784"/>
              <a:chExt cx="1728192" cy="57606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Россия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Свиноводство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577198" y="2467783"/>
              <a:ext cx="1955242" cy="689799"/>
              <a:chOff x="755576" y="1484784"/>
              <a:chExt cx="1728192" cy="57606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Тайвань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587894" y="3263314"/>
              <a:ext cx="1955242" cy="689799"/>
              <a:chOff x="755576" y="1484784"/>
              <a:chExt cx="1728192" cy="57606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Лаос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1190" y="2993723"/>
              <a:ext cx="2024546" cy="614491"/>
              <a:chOff x="755576" y="1484784"/>
              <a:chExt cx="1728192" cy="57606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Турция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Птицеводство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683358" y="3655971"/>
              <a:ext cx="2240570" cy="772334"/>
              <a:chOff x="755576" y="1484784"/>
              <a:chExt cx="1728192" cy="924485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Индия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Птицеводство и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Рестораны быстрого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питания</a:t>
                </a:r>
                <a:endParaRPr lang="ru-RU" sz="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232680" y="5360950"/>
              <a:ext cx="2419440" cy="772334"/>
              <a:chOff x="755576" y="1484784"/>
              <a:chExt cx="1728192" cy="92448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Малайзия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652120" y="5463339"/>
              <a:ext cx="2160240" cy="559547"/>
              <a:chOff x="762053" y="1484785"/>
              <a:chExt cx="1728192" cy="368892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847519" y="1484785"/>
                <a:ext cx="1636483" cy="20605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Камбоджа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0800000" flipV="1">
                <a:off x="762053" y="1703366"/>
                <a:ext cx="1728192" cy="1503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493390" y="4725144"/>
              <a:ext cx="2240570" cy="700740"/>
              <a:chOff x="755576" y="1484784"/>
              <a:chExt cx="1728192" cy="73250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Филиппины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0800000" flipV="1">
                <a:off x="755576" y="1772816"/>
                <a:ext cx="1728192" cy="444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657730" y="4523532"/>
              <a:ext cx="2346317" cy="782445"/>
              <a:chOff x="755576" y="1484784"/>
              <a:chExt cx="1728192" cy="924485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Тайланд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Ресторан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быстрого питания</a:t>
                </a:r>
                <a:endParaRPr lang="ru-RU" sz="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14900" y="2680854"/>
              <a:ext cx="2346318" cy="704208"/>
              <a:chOff x="755575" y="1484784"/>
              <a:chExt cx="1728193" cy="1059905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Китай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0800000" flipV="1">
                <a:off x="755575" y="1772814"/>
                <a:ext cx="1728192" cy="771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683145" y="4013652"/>
              <a:ext cx="2050815" cy="670508"/>
              <a:chOff x="755574" y="1484782"/>
              <a:chExt cx="1748295" cy="1209411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755576" y="1484782"/>
                <a:ext cx="1585619" cy="512909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Вьетнам</a:t>
                </a:r>
                <a:endParaRPr lang="ru-RU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0800000" flipV="1">
                <a:off x="755574" y="1922318"/>
                <a:ext cx="1748295" cy="771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6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4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8560" y="8408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0"/>
          <p:cNvSpPr/>
          <p:nvPr/>
        </p:nvSpPr>
        <p:spPr>
          <a:xfrm>
            <a:off x="4610276" y="1231249"/>
            <a:ext cx="4454163" cy="1659262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Комбикормовый завод мощностью 600т/с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Помимо производства экологически чистых полнорационных кормов и концентратов для сельскохозяйственных животных и птицы, завод также производит престартерные (5 – 49 дней) и стартерные (50 - 70 дней) корма для свиней. Комбикорма сертифицированы и оответствуют всем требованиям. </a:t>
            </a:r>
          </a:p>
        </p:txBody>
      </p:sp>
      <p:sp>
        <p:nvSpPr>
          <p:cNvPr id="11" name="Скругленный прямоугольник 21"/>
          <p:cNvSpPr/>
          <p:nvPr/>
        </p:nvSpPr>
        <p:spPr>
          <a:xfrm>
            <a:off x="4610277" y="3068834"/>
            <a:ext cx="4394842" cy="1532453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Собственные животноводческие комплексы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Компания продолжает успешно реализовывать инвестиционные проекты по строительству новых и модернизации уже существующих собственных свинокомлексов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Московской, Калужской, Липецкой, Курской,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Калининградской и Нижегородской областях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(около 30,000 тонн в год)</a:t>
            </a:r>
            <a:endParaRPr lang="ru-RU" sz="1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23"/>
          <p:cNvSpPr/>
          <p:nvPr/>
        </p:nvSpPr>
        <p:spPr>
          <a:xfrm>
            <a:off x="4610277" y="4760958"/>
            <a:ext cx="4454163" cy="1627906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Маркетинг и продажа </a:t>
            </a:r>
          </a:p>
          <a:p>
            <a:pPr algn="just"/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Собственная структура маркетинга 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продаж 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 занимается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реализацией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продукции компании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комбикорма, свиной живок, полутуши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разделка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охл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зам), замороженная бескостная тайская свинина,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амороженная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креветка 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импортная продукция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 брендом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Скругленный прямоугольник 25"/>
          <p:cNvSpPr/>
          <p:nvPr/>
        </p:nvSpPr>
        <p:spPr>
          <a:xfrm>
            <a:off x="5505851" y="792733"/>
            <a:ext cx="2449584" cy="375102"/>
          </a:xfrm>
          <a:prstGeom prst="roundRect">
            <a:avLst/>
          </a:prstGeom>
          <a:solidFill>
            <a:srgbClr val="0020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Структура компании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31"/>
          <p:cNvSpPr/>
          <p:nvPr/>
        </p:nvSpPr>
        <p:spPr>
          <a:xfrm>
            <a:off x="6514503" y="2923900"/>
            <a:ext cx="432280" cy="131286"/>
          </a:xfrm>
          <a:prstGeom prst="downArrow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15" y="6076415"/>
            <a:ext cx="261858" cy="229308"/>
          </a:xfrm>
          <a:prstGeom prst="rect">
            <a:avLst/>
          </a:prstGeom>
        </p:spPr>
      </p:pic>
      <p:pic>
        <p:nvPicPr>
          <p:cNvPr id="17" name="Picture 6" descr="C:\Users\Computer Department\Pictures\CPF RUS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3333"/>
            <a:ext cx="4390580" cy="22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 txBox="1">
            <a:spLocks/>
          </p:cNvSpPr>
          <p:nvPr/>
        </p:nvSpPr>
        <p:spPr bwMode="auto">
          <a:xfrm>
            <a:off x="136480" y="3044135"/>
            <a:ext cx="4283968" cy="280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 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 2006 г. компанией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создан российский филиал в  г. Луховицы Московской области (Общество с ограниченной ответственностью «Чароен Покпанд Фудс (зарубежные инвестиции)» или сокращенно - ООО «СПФО)», основным видам деятельности которого является сельскохозяйственное производство (комбикорма, производство свинины живым весом и мясного сырья, импорт мясосырья и брендированных мясопродуктов).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9066" y="5586498"/>
            <a:ext cx="4211514" cy="936105"/>
            <a:chOff x="251520" y="5661248"/>
            <a:chExt cx="4211514" cy="936105"/>
          </a:xfrm>
        </p:grpSpPr>
        <p:pic>
          <p:nvPicPr>
            <p:cNvPr id="21" name="Рисунок 28" descr="MON_068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520" y="5661248"/>
              <a:ext cx="1370864" cy="91219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9" descr="MON_0462.JPG"/>
            <p:cNvPicPr>
              <a:picLocks noChangeAspect="1"/>
            </p:cNvPicPr>
            <p:nvPr/>
          </p:nvPicPr>
          <p:blipFill>
            <a:blip r:embed="rId8" cstate="print">
              <a:lum bright="15000" contrast="5000"/>
            </a:blip>
            <a:stretch>
              <a:fillRect/>
            </a:stretch>
          </p:blipFill>
          <p:spPr>
            <a:xfrm>
              <a:off x="1691680" y="5661248"/>
              <a:ext cx="1368152" cy="9361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Рисунок 30" descr="optom_govyadina_v_polutushah_optom_c_boyni_pig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1840" y="5661248"/>
              <a:ext cx="1331194" cy="93610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Стрелка вниз 31"/>
          <p:cNvSpPr/>
          <p:nvPr/>
        </p:nvSpPr>
        <p:spPr>
          <a:xfrm>
            <a:off x="6503127" y="4621154"/>
            <a:ext cx="432280" cy="131286"/>
          </a:xfrm>
          <a:prstGeom prst="downArrow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5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омбикорма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830600"/>
            <a:ext cx="8820472" cy="6180853"/>
            <a:chOff x="0" y="830600"/>
            <a:chExt cx="8820472" cy="6180853"/>
          </a:xfrm>
        </p:grpSpPr>
        <p:sp>
          <p:nvSpPr>
            <p:cNvPr id="25" name="Прямоугольник 13"/>
            <p:cNvSpPr/>
            <p:nvPr/>
          </p:nvSpPr>
          <p:spPr>
            <a:xfrm>
              <a:off x="179512" y="830600"/>
              <a:ext cx="568863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7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Современный комбикормовый завод</a:t>
              </a:r>
              <a:r>
                <a:rPr lang="ru-RU" sz="17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производит полнорационные комбикорма для всех этапов кормления с\х животных. Согласно внутренним требованиям компании, в производстве используется только высококачественное сырье преимущественно российского производства</a:t>
              </a:r>
              <a:endPara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Скругленный прямоугольник 30"/>
            <p:cNvSpPr/>
            <p:nvPr/>
          </p:nvSpPr>
          <p:spPr>
            <a:xfrm>
              <a:off x="2915816" y="2852936"/>
              <a:ext cx="2520280" cy="2016224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свиноматки (супоросные, лактирующие)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подсвинки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поросята: 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престартер, стартер,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доращивание, откорм</a:t>
              </a:r>
              <a:endPara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Скругленный прямоугольник 32"/>
            <p:cNvSpPr/>
            <p:nvPr/>
          </p:nvSpPr>
          <p:spPr>
            <a:xfrm>
              <a:off x="2987824" y="5589240"/>
              <a:ext cx="2304256" cy="1008112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телята (0-3 месяца)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телята (3-6 месяцев)</a:t>
              </a:r>
            </a:p>
            <a:p>
              <a:pPr algn="ctr"/>
              <a:endParaRPr lang="ru-RU" dirty="0"/>
            </a:p>
          </p:txBody>
        </p:sp>
        <p:sp>
          <p:nvSpPr>
            <p:cNvPr id="30" name="Скругленный прямоугольник 35"/>
            <p:cNvSpPr/>
            <p:nvPr/>
          </p:nvSpPr>
          <p:spPr>
            <a:xfrm>
              <a:off x="179512" y="2852936"/>
              <a:ext cx="2448272" cy="2016224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молодняк кур (0-17 недель)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куры-несушки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бройлеры (от о недель до реализации)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индейка (1-16 недели, 16 недель и более)</a:t>
              </a:r>
            </a:p>
          </p:txBody>
        </p:sp>
        <p:pic>
          <p:nvPicPr>
            <p:cNvPr id="31" name="Рисунок 38" descr="11111.png"/>
            <p:cNvPicPr>
              <a:picLocks noChangeAspect="1"/>
            </p:cNvPicPr>
            <p:nvPr/>
          </p:nvPicPr>
          <p:blipFill>
            <a:blip r:embed="rId5" cstate="print">
              <a:lum contrast="100000"/>
            </a:blip>
            <a:stretch>
              <a:fillRect/>
            </a:stretch>
          </p:blipFill>
          <p:spPr>
            <a:xfrm flipH="1">
              <a:off x="1547664" y="4869160"/>
              <a:ext cx="1152128" cy="1130615"/>
            </a:xfrm>
            <a:prstGeom prst="rect">
              <a:avLst/>
            </a:prstGeom>
            <a:noFill/>
          </p:spPr>
        </p:pic>
        <p:pic>
          <p:nvPicPr>
            <p:cNvPr id="32" name="Рисунок 39" descr="88888.png"/>
            <p:cNvPicPr>
              <a:picLocks noChangeAspect="1"/>
            </p:cNvPicPr>
            <p:nvPr/>
          </p:nvPicPr>
          <p:blipFill>
            <a:blip r:embed="rId6" cstate="print">
              <a:lum contrast="100000"/>
            </a:blip>
            <a:stretch>
              <a:fillRect/>
            </a:stretch>
          </p:blipFill>
          <p:spPr>
            <a:xfrm>
              <a:off x="1475656" y="5727385"/>
              <a:ext cx="1152128" cy="1130615"/>
            </a:xfrm>
            <a:prstGeom prst="rect">
              <a:avLst/>
            </a:prstGeom>
            <a:scene3d>
              <a:camera prst="orthographicFront">
                <a:rot lat="0" lon="9900000" rev="0"/>
              </a:camera>
              <a:lightRig rig="threePt" dir="t"/>
            </a:scene3d>
          </p:spPr>
        </p:pic>
        <p:pic>
          <p:nvPicPr>
            <p:cNvPr id="33" name="Рисунок 40" descr="Без имени-1.png"/>
            <p:cNvPicPr>
              <a:picLocks noChangeAspect="1"/>
            </p:cNvPicPr>
            <p:nvPr/>
          </p:nvPicPr>
          <p:blipFill>
            <a:blip r:embed="rId7" cstate="print">
              <a:lum contrast="100000"/>
            </a:blip>
            <a:stretch>
              <a:fillRect/>
            </a:stretch>
          </p:blipFill>
          <p:spPr>
            <a:xfrm>
              <a:off x="0" y="5517232"/>
              <a:ext cx="1464087" cy="1494221"/>
            </a:xfrm>
            <a:prstGeom prst="rect">
              <a:avLst/>
            </a:prstGeom>
          </p:spPr>
        </p:pic>
        <p:pic>
          <p:nvPicPr>
            <p:cNvPr id="34" name="Рисунок 42" descr="Без имени-1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6000" contrast="100000"/>
            </a:blip>
            <a:stretch>
              <a:fillRect/>
            </a:stretch>
          </p:blipFill>
          <p:spPr>
            <a:xfrm>
              <a:off x="0" y="4581128"/>
              <a:ext cx="1835696" cy="1801419"/>
            </a:xfrm>
            <a:prstGeom prst="rect">
              <a:avLst/>
            </a:prstGeom>
          </p:spPr>
        </p:pic>
        <p:sp>
          <p:nvSpPr>
            <p:cNvPr id="35" name="Прямоугольник 43"/>
            <p:cNvSpPr/>
            <p:nvPr/>
          </p:nvSpPr>
          <p:spPr>
            <a:xfrm>
              <a:off x="6156176" y="1001912"/>
              <a:ext cx="2664296" cy="4896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5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компании </a:t>
              </a:r>
              <a:r>
                <a:rPr lang="en-US" sz="1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</a:t>
              </a:r>
              <a:r>
                <a:rPr lang="ru-RU" sz="15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разработаны согласно требованиям российского ГОСТ и обладают высокой питательной ценностью. Многолетний опыт успешной работы  позволяет производить комбикорм по индивидуальной формуле клиента, учитывая требования к кормам.</a:t>
              </a:r>
            </a:p>
          </p:txBody>
        </p:sp>
        <p:sp>
          <p:nvSpPr>
            <p:cNvPr id="36" name="Скругленный прямоугольник 44"/>
            <p:cNvSpPr/>
            <p:nvPr/>
          </p:nvSpPr>
          <p:spPr>
            <a:xfrm>
              <a:off x="251520" y="2492896"/>
              <a:ext cx="2232248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птицы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Скругленный прямоугольник 47"/>
            <p:cNvSpPr/>
            <p:nvPr/>
          </p:nvSpPr>
          <p:spPr>
            <a:xfrm>
              <a:off x="3059832" y="2492896"/>
              <a:ext cx="2304256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свиней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Скругленный прямоугольник 48"/>
            <p:cNvSpPr/>
            <p:nvPr/>
          </p:nvSpPr>
          <p:spPr>
            <a:xfrm>
              <a:off x="3059832" y="5229200"/>
              <a:ext cx="2088232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КРС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3404" y="1110863"/>
              <a:ext cx="2373052" cy="1580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2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6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омбикорма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158" y="930186"/>
            <a:ext cx="8576079" cy="5275926"/>
            <a:chOff x="173158" y="930186"/>
            <a:chExt cx="8576079" cy="5275926"/>
          </a:xfrm>
        </p:grpSpPr>
        <p:sp>
          <p:nvSpPr>
            <p:cNvPr id="22" name="TextBox 21"/>
            <p:cNvSpPr txBox="1"/>
            <p:nvPr/>
          </p:nvSpPr>
          <p:spPr>
            <a:xfrm>
              <a:off x="173158" y="930186"/>
              <a:ext cx="46085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ПРОДУКТ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ПРЕМИУМ-КЛАССА ПРЕСТАРТЕР ДЛЯ ПОРОСЯТ  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HI-GRO 550S</a:t>
              </a:r>
            </a:p>
            <a:p>
              <a:endPara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Значительная часть используемых в России престартеров продолжает закупаться отечественными производителями свинины за рубежом, - у проверенных временем поставщиков.</a:t>
              </a:r>
            </a:p>
            <a:p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Скругленный прямоугольник 10"/>
            <p:cNvSpPr/>
            <p:nvPr/>
          </p:nvSpPr>
          <p:spPr>
            <a:xfrm>
              <a:off x="4932813" y="993913"/>
              <a:ext cx="3816424" cy="24482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177800" dist="38100" dir="2700000" sx="99000" sy="99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Почему, выбирая поставщика, нужно остановить свой выбор на </a:t>
              </a:r>
              <a:r>
                <a:rPr lang="en-US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рецептура отработана на собственных экспериментальных площадках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поддержка на этапе кормления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преимущественно российское сырье в составе кормов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производство по формуле клиента</a:t>
              </a:r>
            </a:p>
          </p:txBody>
        </p:sp>
        <p:pic>
          <p:nvPicPr>
            <p:cNvPr id="26" name="Picture 3" descr="D:\images\все для большого буклета\Безимени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49" y="3584321"/>
              <a:ext cx="3298752" cy="2420045"/>
            </a:xfrm>
            <a:prstGeom prst="rect">
              <a:avLst/>
            </a:prstGeom>
            <a:noFill/>
            <a:effectLst>
              <a:outerShdw blurRad="190500" dist="38100" dir="2700000" algn="tl" rotWithShape="0">
                <a:prstClr val="black">
                  <a:alpha val="6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5166" y="4596326"/>
              <a:ext cx="30243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ПРЕВОСХОДНЫЙ ПРИВЕС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НИЗКАЯ КОНВЕРСИЯ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ВЫСОКАЯ СОХРАННОСТЬ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НЕ УСТУПАЕТ ИМПОРТНЫМ</a:t>
              </a:r>
            </a:p>
            <a:p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Прямая соединительная линия 22"/>
            <p:cNvSpPr/>
            <p:nvPr/>
          </p:nvSpPr>
          <p:spPr>
            <a:xfrm>
              <a:off x="245166" y="5244398"/>
              <a:ext cx="3770832" cy="0"/>
            </a:xfrm>
            <a:prstGeom prst="line">
              <a:avLst/>
            </a:prstGeom>
            <a:ln w="15875">
              <a:solidFill>
                <a:srgbClr val="072059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Овал 14"/>
            <p:cNvSpPr/>
            <p:nvPr/>
          </p:nvSpPr>
          <p:spPr>
            <a:xfrm>
              <a:off x="2477414" y="4380302"/>
              <a:ext cx="1773707" cy="1825810"/>
            </a:xfrm>
            <a:prstGeom prst="ellipse">
              <a:avLst/>
            </a:prstGeom>
            <a:blipFill>
              <a:blip r:embed="rId6" cstate="print">
                <a:lum bright="1000" contrast="-31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6000" b="-36000"/>
              </a:stretch>
            </a:blipFill>
            <a:effectLst>
              <a:outerShdw blurRad="381000" dist="50800" dir="5400000" sx="106000" sy="106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2" name="Прямоугольник 23"/>
          <p:cNvSpPr/>
          <p:nvPr/>
        </p:nvSpPr>
        <p:spPr>
          <a:xfrm>
            <a:off x="191414" y="25632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предлагает отечественным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свиноводам ввести в обращение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аналогичный продукт российского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который не только не уступает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импортным, но также – показывает лучшие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использования, подтвержденные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эксперементальными хозяйствами.</a:t>
            </a:r>
          </a:p>
        </p:txBody>
      </p:sp>
    </p:spTree>
    <p:extLst>
      <p:ext uri="{BB962C8B-B14F-4D97-AF65-F5344CB8AC3E}">
        <p14:creationId xmlns:p14="http://schemas.microsoft.com/office/powerpoint/2010/main" val="26868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7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выращивание свинины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100367" y="886962"/>
            <a:ext cx="8972014" cy="755373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Одной из целей деятельности компании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России является развитие и инвестиционная поддержка отрасли сельского хозяйства путем строительства новых и модернизации существующих свинокомлексов на территории РФ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648" y="1603802"/>
            <a:ext cx="9144726" cy="5375305"/>
            <a:chOff x="13648" y="1603802"/>
            <a:chExt cx="9144726" cy="5375305"/>
          </a:xfrm>
        </p:grpSpPr>
        <p:sp>
          <p:nvSpPr>
            <p:cNvPr id="17" name="Прямоугольник 4"/>
            <p:cNvSpPr/>
            <p:nvPr/>
          </p:nvSpPr>
          <p:spPr>
            <a:xfrm>
              <a:off x="53752" y="1608268"/>
              <a:ext cx="4572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Московская область</a:t>
              </a: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2010г. </a:t>
              </a:r>
              <a:r>
                <a:rPr lang="en-US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Россия завершила строительство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свиноводческого комплекса  по откорму на </a:t>
              </a:r>
            </a:p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20 800 голов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племенного репродуктора на 2 400 голов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куда  было импортировано родительское стадо из Финляндии</a:t>
              </a:r>
            </a:p>
          </p:txBody>
        </p:sp>
        <p:sp>
          <p:nvSpPr>
            <p:cNvPr id="18" name="Прямоугольник 6"/>
            <p:cNvSpPr/>
            <p:nvPr/>
          </p:nvSpPr>
          <p:spPr>
            <a:xfrm>
              <a:off x="4586374" y="1603802"/>
              <a:ext cx="4572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Калужская область</a:t>
              </a: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Компания также ведет активную хозяйственную деятельность в Калужской области: построено  два современных свиноводческих комплекса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(репродуктор и откормочник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), заканчивается строительство 3-го комплекса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8"/>
            <p:cNvSpPr/>
            <p:nvPr/>
          </p:nvSpPr>
          <p:spPr>
            <a:xfrm>
              <a:off x="13648" y="4328882"/>
              <a:ext cx="4572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декабре 2014 года дочерняя компания </a:t>
              </a:r>
              <a:r>
                <a:rPr lang="en-US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Россия завершила инвестиционный проект в Серебряно-Прудском районе по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строительству свиноводческого комплекса по доращиванию и откорму на 26 400 голов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единовременного содержания, а в сентябре 2014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племенной репродуктор на 2400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свиноматок, которые оснащены современным высокотехнологичным  оборудованием.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9" descr="MON_050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84" y="3023942"/>
              <a:ext cx="2056093" cy="136815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Рисунок 10" descr="MON_035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7517" y="3001113"/>
              <a:ext cx="2124710" cy="1413811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11" descr="MON_0404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5752" y="3004008"/>
              <a:ext cx="2125117" cy="141408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Рисунок 12" descr="MON_046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2374" y="2975088"/>
              <a:ext cx="2128101" cy="144016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625752" y="4516894"/>
              <a:ext cx="432048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Липецкой области,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совместно с нашими партнерами, компанией ООО «Племенное», осуществляется проект по разведению и откорму животных.</a:t>
              </a:r>
              <a:endPara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Курской области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долгосрочной аренде находятся два современных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животноводческих комплекса по откорму на 20000 голов и племрепродуктора 2400 голов.</a:t>
              </a:r>
            </a:p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4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8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продукты из свинины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937334"/>
            <a:ext cx="51125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Foods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занимается реализацией товарной свинины, охлажденных и замороженных полутуш и крупной разделки в различных каналах сбыта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Убой осуществляется предприятиями-партнерами в различных регионах России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2014г мясоперерабатывающее предприятие </a:t>
            </a: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Bangkla Pig Slaughterhouse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принадлежащее компании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получило разрешение на ввоз импортной свинины из Тайланда, сделав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Россия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эксклюзивным поставщиком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тайской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свинины  на территории России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16048"/>
            <a:ext cx="3484664" cy="30537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506114" cy="23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10428</TotalTime>
  <Words>1222</Words>
  <Application>Microsoft Office PowerPoint</Application>
  <PresentationFormat>Экран (4:3)</PresentationFormat>
  <Paragraphs>190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000051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CPF Россия</dc:title>
  <dc:creator>user</dc:creator>
  <cp:lastModifiedBy>ES-Varlamova</cp:lastModifiedBy>
  <cp:revision>433</cp:revision>
  <dcterms:created xsi:type="dcterms:W3CDTF">2015-01-12T08:57:19Z</dcterms:created>
  <dcterms:modified xsi:type="dcterms:W3CDTF">2015-10-05T08:08:32Z</dcterms:modified>
</cp:coreProperties>
</file>